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1"/>
  </p:notesMasterIdLst>
  <p:sldIdLst>
    <p:sldId id="256" r:id="rId2"/>
    <p:sldId id="258" r:id="rId3"/>
    <p:sldId id="308" r:id="rId4"/>
    <p:sldId id="268" r:id="rId5"/>
    <p:sldId id="265" r:id="rId6"/>
    <p:sldId id="307" r:id="rId7"/>
    <p:sldId id="267" r:id="rId8"/>
    <p:sldId id="319" r:id="rId9"/>
    <p:sldId id="318" r:id="rId10"/>
    <p:sldId id="271" r:id="rId11"/>
    <p:sldId id="272" r:id="rId12"/>
    <p:sldId id="273" r:id="rId13"/>
    <p:sldId id="296" r:id="rId14"/>
    <p:sldId id="274" r:id="rId15"/>
    <p:sldId id="275" r:id="rId16"/>
    <p:sldId id="276" r:id="rId17"/>
    <p:sldId id="277" r:id="rId18"/>
    <p:sldId id="278" r:id="rId19"/>
    <p:sldId id="310" r:id="rId20"/>
    <p:sldId id="279" r:id="rId21"/>
    <p:sldId id="280" r:id="rId22"/>
    <p:sldId id="297" r:id="rId23"/>
    <p:sldId id="281" r:id="rId24"/>
    <p:sldId id="298" r:id="rId25"/>
    <p:sldId id="282" r:id="rId26"/>
    <p:sldId id="299" r:id="rId27"/>
    <p:sldId id="300" r:id="rId28"/>
    <p:sldId id="301" r:id="rId29"/>
    <p:sldId id="293" r:id="rId30"/>
    <p:sldId id="294" r:id="rId31"/>
    <p:sldId id="295" r:id="rId32"/>
    <p:sldId id="288" r:id="rId33"/>
    <p:sldId id="289" r:id="rId34"/>
    <p:sldId id="290" r:id="rId35"/>
    <p:sldId id="291" r:id="rId36"/>
    <p:sldId id="292" r:id="rId37"/>
    <p:sldId id="302" r:id="rId38"/>
    <p:sldId id="303" r:id="rId39"/>
    <p:sldId id="304" r:id="rId40"/>
    <p:sldId id="305" r:id="rId41"/>
    <p:sldId id="314" r:id="rId42"/>
    <p:sldId id="312" r:id="rId43"/>
    <p:sldId id="315" r:id="rId44"/>
    <p:sldId id="269" r:id="rId45"/>
    <p:sldId id="270" r:id="rId46"/>
    <p:sldId id="306" r:id="rId47"/>
    <p:sldId id="320" r:id="rId48"/>
    <p:sldId id="260" r:id="rId49"/>
    <p:sldId id="262" r:id="rId50"/>
  </p:sldIdLst>
  <p:sldSz cx="12192000" cy="6858000"/>
  <p:notesSz cx="6858000" cy="9144000"/>
  <p:embeddedFontLst>
    <p:embeddedFont>
      <p:font typeface="宋体" panose="02010600030101010101" pitchFamily="2" charset="-122"/>
      <p:regular r:id="rId52"/>
    </p:embeddedFont>
    <p:embeddedFont>
      <p:font typeface="Cambria Math" panose="02040503050406030204" pitchFamily="18" charset="0"/>
      <p:regular r:id="rId53"/>
    </p:embeddedFont>
    <p:embeddedFont>
      <p:font typeface="Wingdings 2" pitchFamily="2" charset="2"/>
      <p:regular r:id="rId5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6" autoAdjust="0"/>
    <p:restoredTop sz="91020" autoAdjust="0"/>
  </p:normalViewPr>
  <p:slideViewPr>
    <p:cSldViewPr snapToGrid="0">
      <p:cViewPr>
        <p:scale>
          <a:sx n="122" d="100"/>
          <a:sy n="122" d="100"/>
        </p:scale>
        <p:origin x="752" y="48"/>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3037331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27</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28</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29</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30</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31</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33</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34</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35</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36</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37</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38</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39</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40</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41</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42</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43</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44</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45</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46</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47</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48</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49</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8</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2022/4/16</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notesSlide" Target="../notesSlides/notesSlide11.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4.bin"/><Relationship Id="rId10" Type="http://schemas.openxmlformats.org/officeDocument/2006/relationships/image" Target="../media/image12.wmf"/><Relationship Id="rId4" Type="http://schemas.openxmlformats.org/officeDocument/2006/relationships/image" Target="../media/image13.jpeg"/><Relationship Id="rId9"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7.wmf"/><Relationship Id="rId5" Type="http://schemas.openxmlformats.org/officeDocument/2006/relationships/oleObject" Target="../embeddings/oleObject9.bin"/><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image" Target="../media/image18.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21.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wmf"/><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22.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4.bin"/><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6.bin"/><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jpeg"/><Relationship Id="rId7"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477875"/>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only one correspondent cell exists in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477875"/>
              </a:xfrm>
              <a:prstGeom prst="rect">
                <a:avLst/>
              </a:prstGeom>
              <a:blipFill>
                <a:blip r:embed="rId4"/>
                <a:stretch>
                  <a:fillRect l="-193" t="-525" r="-6950" b="-1051"/>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277"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278"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38"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419"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420"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421"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Tree>
    <p:extLst>
      <p:ext uri="{BB962C8B-B14F-4D97-AF65-F5344CB8AC3E}">
        <p14:creationId xmlns:p14="http://schemas.microsoft.com/office/powerpoint/2010/main" val="3811935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98"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29"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the time to offer seats can be calculated if the original state is given.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Tree>
    <p:extLst>
      <p:ext uri="{BB962C8B-B14F-4D97-AF65-F5344CB8AC3E}">
        <p14:creationId xmlns:p14="http://schemas.microsoft.com/office/powerpoint/2010/main" val="320571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46" y="2875120"/>
            <a:ext cx="10997107" cy="3011329"/>
          </a:xfrm>
        </p:spPr>
      </p:pic>
    </p:spTree>
    <p:extLst>
      <p:ext uri="{BB962C8B-B14F-4D97-AF65-F5344CB8AC3E}">
        <p14:creationId xmlns:p14="http://schemas.microsoft.com/office/powerpoint/2010/main" val="1701416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。在这里，我们仅此一次地使用下标来表示乘客在队中的位置。下标越小表示该乘客在当时越靠前。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45"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392"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393"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440"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441"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7" y="4933687"/>
                        <a:ext cx="7607263" cy="627403"/>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490"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491"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17"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离机与登机的关联</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Relationship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10554574"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66574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unexpectedly unshown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Tree>
    <p:extLst>
      <p:ext uri="{BB962C8B-B14F-4D97-AF65-F5344CB8AC3E}">
        <p14:creationId xmlns:p14="http://schemas.microsoft.com/office/powerpoint/2010/main" val="1518204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a:t>
            </a:r>
            <a:r>
              <a:rPr lang="en-US" altLang="zh-CN" sz="1600" dirty="0" err="1">
                <a:latin typeface="Times New Roman" panose="02020603050405020304" pitchFamily="18" charset="0"/>
                <a:ea typeface="+mj-ea"/>
                <a:cs typeface="Times New Roman" panose="02020603050405020304" pitchFamily="18" charset="0"/>
              </a:rPr>
              <a:t>standardisation</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essential,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600" i="1" dirty="0">
                <a:latin typeface="Times New Roman" panose="02020603050405020304" pitchFamily="18" charset="0"/>
                <a:ea typeface="+mj-ea"/>
                <a:cs typeface="Times New Roman" panose="02020603050405020304" pitchFamily="18" charset="0"/>
              </a:rPr>
              <a:t>equally</a:t>
            </a:r>
            <a:r>
              <a:rPr lang="en-US" altLang="zh-CN" sz="16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3698447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：放置行李时间影响比较（方差）</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：放置行李时间影响比较（总时间）</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that will satisfy the needs of people and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maximise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简化计算。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头等舱和商务舱乘客会优先登机。</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First and business class passengers are </a:t>
            </a:r>
            <a:r>
              <a:rPr lang="en-US" altLang="zh-CN" sz="1500" b="1" dirty="0" err="1">
                <a:solidFill>
                  <a:srgbClr val="13009C"/>
                </a:solidFill>
                <a:latin typeface="Times New Roman" panose="02020603050405020304" pitchFamily="18" charset="0"/>
                <a:cs typeface="Times New Roman" panose="02020603050405020304" pitchFamily="18" charset="0"/>
              </a:rPr>
              <a:t>prioritised</a:t>
            </a:r>
            <a:r>
              <a:rPr lang="en-US" altLang="zh-CN" sz="1500" b="1" dirty="0">
                <a:solidFill>
                  <a:srgbClr val="13009C"/>
                </a:solidFill>
                <a:latin typeface="Times New Roman" panose="02020603050405020304" pitchFamily="18" charset="0"/>
                <a:cs typeface="Times New Roman" panose="02020603050405020304" pitchFamily="18" charset="0"/>
              </a:rPr>
              <a:t> with respect to those of the economic class.</a:t>
            </a:r>
          </a:p>
          <a:p>
            <a:pPr marL="0" lvl="0" indent="0" defTabSz="914400">
              <a:spcBef>
                <a:spcPts val="0"/>
              </a:spcBef>
              <a:spcAft>
                <a:spcPts val="0"/>
              </a:spcAft>
              <a:buClrTx/>
              <a:buNone/>
              <a:defRPr/>
            </a:pPr>
            <a:endParaRPr lang="en-US" altLang="zh-CN" sz="1500" dirty="0">
              <a:solidFill>
                <a:prstClr val="black"/>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乘客给其他乘客让座时的横移速度等于其在过道中的最大速度。</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The horizontal velocity of passengers offering seats is equal to the maximum speed in the aisle.</a:t>
            </a:r>
            <a:endParaRPr lang="zh-CN" altLang="en-US" dirty="0">
              <a:latin typeface="Times New Roman" panose="02020603050405020304" pitchFamily="18" charset="0"/>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953624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7367295" y="5772806"/>
            <a:ext cx="3468414" cy="523220"/>
          </a:xfrm>
          <a:prstGeom prst="rect">
            <a:avLst/>
          </a:prstGeom>
          <a:noFill/>
        </p:spPr>
        <p:txBody>
          <a:bodyPr wrap="square" rtlCol="0">
            <a:spAutoFit/>
          </a:bodyPr>
          <a:lstStyle/>
          <a:p>
            <a:pPr algn="ctr"/>
            <a:r>
              <a:rPr lang="zh-CN" altLang="en-US" sz="1400" dirty="0">
                <a:latin typeface="宋体" panose="02010600030101010101" pitchFamily="2" charset="-122"/>
              </a:rPr>
              <a:t>图 理想登机方案</a:t>
            </a:r>
            <a:endParaRPr lang="en-US" altLang="zh-CN" sz="1400" dirty="0">
              <a:latin typeface="宋体" panose="02010600030101010101" pitchFamily="2" charset="-122"/>
            </a:endParaRPr>
          </a:p>
          <a:p>
            <a:pPr algn="ctr"/>
            <a:r>
              <a:rPr lang="en-US" altLang="zh-CN" sz="1400" dirty="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5449" y="2368497"/>
            <a:ext cx="7018215" cy="370910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489699" y="3060117"/>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spTree>
    <p:extLst>
      <p:ext uri="{BB962C8B-B14F-4D97-AF65-F5344CB8AC3E}">
        <p14:creationId xmlns:p14="http://schemas.microsoft.com/office/powerpoint/2010/main" val="754792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first board inner group passengers to ensure aisles' efficiency. Meanwhile, to prevent empty cells caused by seated inner group passengers, we decided to arrange a few inner group passengers after some outer group passengers have boarded, to fill up the empty cells.</a:t>
            </a:r>
            <a:endParaRPr lang="zh-CN" altLang="en-US" dirty="0">
              <a:latin typeface="宋体" panose="02010600030101010101" pitchFamily="2" charset="-122"/>
            </a:endParaRPr>
          </a:p>
          <a:p>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170332"/>
            <a:ext cx="5686397" cy="4066079"/>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463937"/>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a:xfrm>
                <a:off x="818712" y="2222287"/>
                <a:ext cx="10554574" cy="3947159"/>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b="1"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这条看似违背了之后与时间有关的速度，但其维护了模型的离散性。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This assumption is proposed to ensure the discreteness of the model.</a:t>
                </a:r>
              </a:p>
              <a:p>
                <a:pPr lvl="1" defTabSz="914400">
                  <a:spcBef>
                    <a:spcPts val="0"/>
                  </a:spcBef>
                  <a:spcAft>
                    <a:spcPts val="0"/>
                  </a:spcAft>
                  <a:buClrTx/>
                  <a:buFont typeface="Wingdings" panose="05000000000000000000" pitchFamily="2" charset="2"/>
                  <a:buChar char="p"/>
                  <a:defRPr/>
                </a:pPr>
                <a:r>
                  <a:rPr lang="zh-CN" altLang="en-US" sz="1500" b="1" dirty="0">
                    <a:solidFill>
                      <a:prstClr val="black"/>
                    </a:solidFill>
                    <a:ea typeface="宋体" panose="02010600030101010101" pitchFamily="2" charset="-122"/>
                    <a:cs typeface="Times New Roman" panose="02020603050405020304" pitchFamily="18" charset="0"/>
                  </a:rPr>
                  <a:t>它只在计算距离时有用</a:t>
                </a:r>
                <a:endParaRPr lang="en-US" altLang="zh-CN" sz="1500" b="1"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It 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b="1"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b="1"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p:sp>
            <p:nvSpPr>
              <p:cNvPr id="4" name="内容占位符 3">
                <a:extLst>
                  <a:ext uri="{FF2B5EF4-FFF2-40B4-BE49-F238E27FC236}">
                    <a16:creationId xmlns:a16="http://schemas.microsoft.com/office/drawing/2014/main" id="{A5C42097-BE71-4363-8420-D7D8D168FF0E}"/>
                  </a:ext>
                </a:extLst>
              </p:cNvPr>
              <p:cNvSpPr>
                <a:spLocks noGrp="1" noRot="1" noChangeAspect="1" noMove="1" noResize="1" noEditPoints="1" noAdjustHandles="1" noChangeArrowheads="1" noChangeShapeType="1" noTextEdit="1"/>
              </p:cNvSpPr>
              <p:nvPr>
                <p:ph idx="1"/>
              </p:nvPr>
            </p:nvSpPr>
            <p:spPr>
              <a:xfrm>
                <a:off x="818712" y="2222287"/>
                <a:ext cx="10554574" cy="3947159"/>
              </a:xfrm>
              <a:blipFill>
                <a:blip r:embed="rId3"/>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78917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standardised</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155621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模型总览</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of </a:t>
            </a:r>
            <a:r>
              <a:rPr lang="en-US" altLang="zh-CN" sz="2000" dirty="0">
                <a:solidFill>
                  <a:prstClr val="white"/>
                </a:solidFill>
                <a:latin typeface="Times New Roman" panose="02020603050405020304" pitchFamily="18" charset="0"/>
                <a:cs typeface="Times New Roman" panose="02020603050405020304" pitchFamily="18" charset="0"/>
              </a:rPr>
              <a:t>O</a:t>
            </a:r>
            <a:r>
              <a:rPr lang="en-US" altLang="zh-CN" sz="2000" noProof="0" dirty="0" err="1">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M</a:t>
            </a:r>
            <a:r>
              <a:rPr lang="en-US" altLang="zh-CN" sz="2000" noProof="0" dirty="0" err="1">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646331"/>
          </a:xfrm>
          <a:prstGeom prst="rect">
            <a:avLst/>
          </a:prstGeom>
          <a:noFill/>
        </p:spPr>
        <p:txBody>
          <a:bodyPr wrap="square" rtlCol="0">
            <a:spAutoFit/>
          </a:bodyPr>
          <a:lstStyle/>
          <a:p>
            <a:pPr algn="ctr"/>
            <a:r>
              <a:rPr lang="zh-CN" altLang="en-US" dirty="0"/>
              <a:t>图 模型总览</a:t>
            </a:r>
            <a:endParaRPr lang="en-US" altLang="zh-CN" dirty="0"/>
          </a:p>
          <a:p>
            <a:pPr algn="ctr"/>
            <a:r>
              <a:rPr lang="en-US" altLang="zh-CN" dirty="0"/>
              <a:t>Fig. Overview of our model</a:t>
            </a:r>
            <a:endParaRPr lang="zh-CN" altLang="en-US" dirty="0"/>
          </a:p>
        </p:txBody>
      </p:sp>
    </p:spTree>
    <p:extLst>
      <p:ext uri="{BB962C8B-B14F-4D97-AF65-F5344CB8AC3E}">
        <p14:creationId xmlns:p14="http://schemas.microsoft.com/office/powerpoint/2010/main" val="3884994911"/>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673</TotalTime>
  <Words>5583</Words>
  <Application>Microsoft Macintosh PowerPoint</Application>
  <PresentationFormat>Widescreen</PresentationFormat>
  <Paragraphs>499</Paragraphs>
  <Slides>49</Slides>
  <Notes>47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6" baseType="lpstr">
      <vt:lpstr>Times New Roman</vt:lpstr>
      <vt:lpstr>Cambria Math</vt:lpstr>
      <vt:lpstr>Wingdings 2</vt:lpstr>
      <vt:lpstr>Wingdings</vt:lpstr>
      <vt:lpstr>宋体</vt:lpstr>
      <vt:lpstr>引用</vt:lpstr>
      <vt:lpstr>AxMath</vt:lpstr>
      <vt:lpstr>登机与离机策略的最优化讨论 The Optimal Boarding &amp; Disembarking Method</vt:lpstr>
      <vt:lpstr>背景 Background</vt:lpstr>
      <vt:lpstr>模型结构 Model Structure</vt:lpstr>
      <vt:lpstr>总假设 General Assumptions</vt:lpstr>
      <vt:lpstr>时间计算 - 假设 Assumptions for Time Calculating</vt:lpstr>
      <vt:lpstr>假设的解释 Justification for the Assumption</vt:lpstr>
      <vt:lpstr>定义 Definitions</vt:lpstr>
      <vt:lpstr>变量表 Notations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离机与登机的关联 Relationship Between Boarding and Disembarking</vt:lpstr>
      <vt:lpstr>满意度指数 Satisfaction Index</vt:lpstr>
      <vt:lpstr>满意度指数 Satisfaction Index</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Office</cp:lastModifiedBy>
  <cp:revision>138</cp:revision>
  <dcterms:created xsi:type="dcterms:W3CDTF">2022-04-09T13:58:34Z</dcterms:created>
  <dcterms:modified xsi:type="dcterms:W3CDTF">2022-04-16T03:00:21Z</dcterms:modified>
</cp:coreProperties>
</file>